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8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47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</p:sldIdLst>
  <p:sldSz cy="5143500" cx="9144000"/>
  <p:notesSz cx="6858000" cy="9144000"/>
  <p:embeddedFontLst>
    <p:embeddedFont>
      <p:font typeface="Roboto"/>
      <p:regular r:id="rId54"/>
      <p:bold r:id="rId55"/>
      <p:italic r:id="rId56"/>
      <p:boldItalic r:id="rId5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font" Target="fonts/Roboto-bold.fntdata"/><Relationship Id="rId10" Type="http://schemas.openxmlformats.org/officeDocument/2006/relationships/slide" Target="slides/slide5.xml"/><Relationship Id="rId54" Type="http://schemas.openxmlformats.org/officeDocument/2006/relationships/font" Target="fonts/Roboto-regular.fntdata"/><Relationship Id="rId13" Type="http://schemas.openxmlformats.org/officeDocument/2006/relationships/slide" Target="slides/slide8.xml"/><Relationship Id="rId57" Type="http://schemas.openxmlformats.org/officeDocument/2006/relationships/font" Target="fonts/Roboto-boldItalic.fntdata"/><Relationship Id="rId12" Type="http://schemas.openxmlformats.org/officeDocument/2006/relationships/slide" Target="slides/slide7.xml"/><Relationship Id="rId56" Type="http://schemas.openxmlformats.org/officeDocument/2006/relationships/font" Target="fonts/Roboto-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c6f9e470d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c6f9e470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3557a65ae1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13557a65ae1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3557a65ae1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13557a65ae1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3557a65ae1_0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3557a65ae1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3557a65ae1_0_3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13557a65ae1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3557a65ae1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13557a65ae1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3557a65ae1_0_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13557a65ae1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0bdda83ae3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10bdda83ae3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13557a65ae1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13557a65ae1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0bdda83ae3_0_6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10bdda83ae3_0_6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0bdda83ae3_0_6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10bdda83ae3_0_6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0bdda83ae3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10bdda83ae3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3557a65ae1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13557a65ae1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13557a65ae1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13557a65ae1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3557a65ae1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13557a65ae1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13557a65ae1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13557a65ae1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13557a65ae1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13557a65ae1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3557a65ae1_0_11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13557a65ae1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13557a65ae1_0_2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13557a65ae1_0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13557a65ae1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13557a65ae1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10bdda83ae3_0_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10bdda83ae3_0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13557a65ae1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13557a65ae1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0bdda83ae3_0_16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10bdda83ae3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10bdda83ae3_0_8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10bdda83ae3_0_8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0bdda83ae3_0_2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10bdda83ae3_0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The number of trees (or rounds) in an XGBoost model is specified to the XGBClassifier or XGBRegressor class in the n_estimators argument. The default in the XGBoost library is 100.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Generally, boosting algorithms are configured with weak learners, decision trees with few layers, sometimes as simple as just a root node, also called a decision stump rather than a decision tree. The maximum depth can be specified in the XGBClassifier and XGBRegressor wrapper classes for XGBoost in the max_depth parameter. This parameter takes an integer value and defaults to a value of 3.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0bdda83ae3_0_2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0bdda83ae3_0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10aa97a6940_2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10aa97a6940_2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When AUC is 0.7, it means there is a 70% chance that the model will be able to distinguish between positive class and negative class.</a:t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10bdda83ae3_0_7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10bdda83ae3_0_7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Does it take same time to repair </a:t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13557a65ae1_0_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13557a65ae1_0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Does it take same time to repair </a:t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10bdda83ae3_0_19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10bdda83ae3_0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10aa97a6940_2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10aa97a6940_2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10bdda83ae3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10bdda83ae3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1334dbe9d61_2_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1334dbe9d61_2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0bdda83ae3_0_2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10bdda83ae3_0_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1334dbe9d61_2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1334dbe9d61_2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10bdda83ae3_0_77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10bdda83ae3_0_7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13557a65ae1_0_14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13557a65ae1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13557a65ae1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13557a65ae1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13557a65ae1_0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13557a65ae1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Horizontal location shows whether the effect of that value caused a higher or lower prediction.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much was a prediction driven by the fact that the team scored 3 goals, instead of some baseline number of goals.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13557a65ae1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13557a65ae1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04040"/>
                </a:solidFill>
                <a:highlight>
                  <a:srgbClr val="FCFCFC"/>
                </a:highlight>
              </a:rPr>
              <a:t>how each feature contributes to the overall prediction</a:t>
            </a:r>
            <a:endParaRPr sz="1200">
              <a:solidFill>
                <a:srgbClr val="404040"/>
              </a:solidFill>
              <a:highlight>
                <a:srgbClr val="FCFCFC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04040"/>
                </a:solidFill>
                <a:highlight>
                  <a:srgbClr val="FCFCFC"/>
                </a:highlight>
              </a:rPr>
              <a:t>Ideally more spread</a:t>
            </a:r>
            <a:endParaRPr sz="1200">
              <a:solidFill>
                <a:srgbClr val="404040"/>
              </a:solidFill>
              <a:highlight>
                <a:srgbClr val="FCFCFC"/>
              </a:highlight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13557a65ae1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13557a65ae1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The y axis is interpreted as change in the prediction from what it would be predicted at the baseline or leftmost value.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 blue shaded area indicates level of confidence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10aa97a6940_2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10aa97a6940_2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10aa97a6940_2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10aa97a6940_2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0bdda83ae3_0_7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10bdda83ae3_0_7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3557a65ae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13557a65ae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0bdda83ae3_0_68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10bdda83ae3_0_6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0bdda83ae3_0_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10bdda83ae3_0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13557a65ae1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13557a65ae1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Google Shape;11;p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1" name="Google Shape;71;p1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1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1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1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" name="Google Shape;76;p11"/>
          <p:cNvSpPr txBox="1"/>
          <p:nvPr>
            <p:ph hasCustomPrompt="1"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/>
          <p:nvPr>
            <p:ph idx="1" type="body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Google Shape;78;p1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1" name="Google Shape;21;p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" name="Google Shape;26;p3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4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Google Shape;30;p4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" name="Google Shape;35;p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5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" name="Google Shape;42;p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5" name="Google Shape;45;p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8" name="Google Shape;48;p7"/>
          <p:cNvSpPr txBox="1"/>
          <p:nvPr>
            <p:ph idx="1" type="body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8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Google Shape;52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8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" name="Google Shape;57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1" name="Google Shape;6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2" name="Google Shape;62;p9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3" name="Google Shape;63;p9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4" name="Google Shape;6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Google Shape;65;p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68" name="Google Shape;68;p1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eometr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0.png"/><Relationship Id="rId4" Type="http://schemas.openxmlformats.org/officeDocument/2006/relationships/image" Target="../media/image2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3.png"/><Relationship Id="rId4" Type="http://schemas.openxmlformats.org/officeDocument/2006/relationships/image" Target="../media/image17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8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2.png"/><Relationship Id="rId4" Type="http://schemas.openxmlformats.org/officeDocument/2006/relationships/image" Target="../media/image28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1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9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5.png"/><Relationship Id="rId4" Type="http://schemas.openxmlformats.org/officeDocument/2006/relationships/image" Target="../media/image21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2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4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6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29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2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PMI Case Study </a:t>
            </a:r>
            <a:endParaRPr/>
          </a:p>
        </p:txBody>
      </p:sp>
      <p:sp>
        <p:nvSpPr>
          <p:cNvPr id="86" name="Google Shape;86;p13"/>
          <p:cNvSpPr txBox="1"/>
          <p:nvPr>
            <p:ph idx="1" type="subTitle"/>
          </p:nvPr>
        </p:nvSpPr>
        <p:spPr>
          <a:xfrm>
            <a:off x="6280000" y="4135901"/>
            <a:ext cx="2003400" cy="36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Kamaldeep Singh</a:t>
            </a:r>
            <a:endParaRPr sz="16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2"/>
          <p:cNvSpPr txBox="1"/>
          <p:nvPr>
            <p:ph type="title"/>
          </p:nvPr>
        </p:nvSpPr>
        <p:spPr>
          <a:xfrm>
            <a:off x="199275" y="1874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Pandas-profiling </a:t>
            </a:r>
            <a:endParaRPr/>
          </a:p>
        </p:txBody>
      </p:sp>
      <p:sp>
        <p:nvSpPr>
          <p:cNvPr id="142" name="Google Shape;142;p22"/>
          <p:cNvSpPr txBox="1"/>
          <p:nvPr/>
        </p:nvSpPr>
        <p:spPr>
          <a:xfrm>
            <a:off x="269475" y="767375"/>
            <a:ext cx="6620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3" name="Google Shape;143;p22"/>
          <p:cNvSpPr txBox="1"/>
          <p:nvPr/>
        </p:nvSpPr>
        <p:spPr>
          <a:xfrm>
            <a:off x="351500" y="995900"/>
            <a:ext cx="8740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4" name="Google Shape;14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275" y="1198475"/>
            <a:ext cx="6483343" cy="3594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3"/>
          <p:cNvSpPr txBox="1"/>
          <p:nvPr>
            <p:ph type="title"/>
          </p:nvPr>
        </p:nvSpPr>
        <p:spPr>
          <a:xfrm>
            <a:off x="199275" y="1874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Outlier Detection</a:t>
            </a:r>
            <a:endParaRPr/>
          </a:p>
        </p:txBody>
      </p:sp>
      <p:sp>
        <p:nvSpPr>
          <p:cNvPr id="150" name="Google Shape;150;p23"/>
          <p:cNvSpPr txBox="1"/>
          <p:nvPr/>
        </p:nvSpPr>
        <p:spPr>
          <a:xfrm>
            <a:off x="269475" y="767375"/>
            <a:ext cx="6620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1" name="Google Shape;151;p23"/>
          <p:cNvSpPr txBox="1"/>
          <p:nvPr/>
        </p:nvSpPr>
        <p:spPr>
          <a:xfrm>
            <a:off x="351500" y="995900"/>
            <a:ext cx="8740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2" name="Google Shape;152;p23"/>
          <p:cNvSpPr txBox="1"/>
          <p:nvPr/>
        </p:nvSpPr>
        <p:spPr>
          <a:xfrm>
            <a:off x="351500" y="911800"/>
            <a:ext cx="6538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Max Latitude was quite high - so we keep latitude under 38 and removed 8 rows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3" name="Google Shape;15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1500" y="1864600"/>
            <a:ext cx="3790825" cy="2709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86650" y="2856200"/>
            <a:ext cx="3664950" cy="124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4"/>
          <p:cNvSpPr txBox="1"/>
          <p:nvPr/>
        </p:nvSpPr>
        <p:spPr>
          <a:xfrm>
            <a:off x="269475" y="767375"/>
            <a:ext cx="6620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0" name="Google Shape;160;p24"/>
          <p:cNvSpPr txBox="1"/>
          <p:nvPr/>
        </p:nvSpPr>
        <p:spPr>
          <a:xfrm>
            <a:off x="351500" y="995900"/>
            <a:ext cx="8740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1" name="Google Shape;16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5501" y="284463"/>
            <a:ext cx="6160976" cy="4574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5"/>
          <p:cNvSpPr txBox="1"/>
          <p:nvPr>
            <p:ph type="title"/>
          </p:nvPr>
        </p:nvSpPr>
        <p:spPr>
          <a:xfrm>
            <a:off x="598100" y="1882872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Q1 - Carbon Reduction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6"/>
          <p:cNvSpPr txBox="1"/>
          <p:nvPr>
            <p:ph type="title"/>
          </p:nvPr>
        </p:nvSpPr>
        <p:spPr>
          <a:xfrm>
            <a:off x="199275" y="1874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CO2 Reduction</a:t>
            </a:r>
            <a:endParaRPr/>
          </a:p>
        </p:txBody>
      </p:sp>
      <p:sp>
        <p:nvSpPr>
          <p:cNvPr id="172" name="Google Shape;172;p26"/>
          <p:cNvSpPr txBox="1"/>
          <p:nvPr/>
        </p:nvSpPr>
        <p:spPr>
          <a:xfrm>
            <a:off x="269475" y="767375"/>
            <a:ext cx="6620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3" name="Google Shape;173;p26"/>
          <p:cNvSpPr txBox="1"/>
          <p:nvPr/>
        </p:nvSpPr>
        <p:spPr>
          <a:xfrm>
            <a:off x="351500" y="995900"/>
            <a:ext cx="8740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4" name="Google Shape;174;p26"/>
          <p:cNvSpPr txBox="1"/>
          <p:nvPr/>
        </p:nvSpPr>
        <p:spPr>
          <a:xfrm>
            <a:off x="351500" y="911800"/>
            <a:ext cx="8670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-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Taxicab fleet is changing at the rate of 15% per month (from combustion engine-powered vehicles to electric vehicles).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- A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verage passenger vehicle emits about 404 grams of CO2 per mile.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5" name="Google Shape;175;p26"/>
          <p:cNvSpPr txBox="1"/>
          <p:nvPr/>
        </p:nvSpPr>
        <p:spPr>
          <a:xfrm>
            <a:off x="487625" y="2159575"/>
            <a:ext cx="37038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AutoNum type="arabicPeriod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Calculate Lag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AutoNum type="arabicPeriod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Haversine Distance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AutoNum type="arabicPeriod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CO2 Estimation based on average emission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AutoNum type="arabicPeriod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Compute compounded month on month reduction at 15%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AutoNum type="arabicPeriod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Compute yearly reduction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6" name="Google Shape;17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43825" y="1895500"/>
            <a:ext cx="4647775" cy="27448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7"/>
          <p:cNvSpPr txBox="1"/>
          <p:nvPr>
            <p:ph type="title"/>
          </p:nvPr>
        </p:nvSpPr>
        <p:spPr>
          <a:xfrm>
            <a:off x="598100" y="1882872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Q2 - Problem Formulation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8"/>
          <p:cNvSpPr txBox="1"/>
          <p:nvPr>
            <p:ph type="title"/>
          </p:nvPr>
        </p:nvSpPr>
        <p:spPr>
          <a:xfrm>
            <a:off x="199275" y="1874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Formulation as a Machine Learning problem</a:t>
            </a:r>
            <a:endParaRPr/>
          </a:p>
        </p:txBody>
      </p:sp>
      <p:sp>
        <p:nvSpPr>
          <p:cNvPr id="187" name="Google Shape;187;p28"/>
          <p:cNvSpPr txBox="1"/>
          <p:nvPr/>
        </p:nvSpPr>
        <p:spPr>
          <a:xfrm>
            <a:off x="304725" y="795200"/>
            <a:ext cx="8309700" cy="33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Build a predictor for taxi drivers, predicting the next place a passenger will hail a cab</a:t>
            </a:r>
            <a:endParaRPr sz="15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1. Predict the longitude and latitude given past longitude and latitude with multivariate time series model like vector autoregressive models (VAR) </a:t>
            </a:r>
            <a:endParaRPr sz="15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500"/>
              <a:buFont typeface="Roboto"/>
              <a:buChar char="-"/>
            </a:pPr>
            <a:r>
              <a:rPr lang="en" sz="1500">
                <a:solidFill>
                  <a:srgbClr val="FF9900"/>
                </a:solidFill>
                <a:latin typeface="Roboto"/>
                <a:ea typeface="Roboto"/>
                <a:cs typeface="Roboto"/>
                <a:sym typeface="Roboto"/>
              </a:rPr>
              <a:t>Possible cons are if this is a vehicle routing problem you won’t be looking at a point that’s too far from distance perspective even if the demand for passengers is high there </a:t>
            </a:r>
            <a:endParaRPr sz="15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2. There could be perhaps other better indicators that affect the demand for a taxi like time of the day, day of the week/month which explored during the feature engineering phase showed promising. Thus we proceed with a Classification approach </a:t>
            </a:r>
            <a:r>
              <a:rPr b="1" lang="en"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whereby we use time factors to train the model to predict occupancy and then generate test sets from the given location of a taxi to predict where should the next place be where a passenger is likely to hail a cab</a:t>
            </a:r>
            <a:r>
              <a:rPr lang="en"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5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9"/>
          <p:cNvSpPr txBox="1"/>
          <p:nvPr>
            <p:ph type="title"/>
          </p:nvPr>
        </p:nvSpPr>
        <p:spPr>
          <a:xfrm>
            <a:off x="199275" y="1874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Formulation as a Machine Learning problem</a:t>
            </a:r>
            <a:endParaRPr/>
          </a:p>
        </p:txBody>
      </p:sp>
      <p:sp>
        <p:nvSpPr>
          <p:cNvPr id="193" name="Google Shape;193;p29"/>
          <p:cNvSpPr txBox="1"/>
          <p:nvPr/>
        </p:nvSpPr>
        <p:spPr>
          <a:xfrm>
            <a:off x="304725" y="795200"/>
            <a:ext cx="83097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94" name="Google Shape;19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725" y="1381675"/>
            <a:ext cx="6989100" cy="2821375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29"/>
          <p:cNvSpPr txBox="1"/>
          <p:nvPr/>
        </p:nvSpPr>
        <p:spPr>
          <a:xfrm>
            <a:off x="487650" y="888325"/>
            <a:ext cx="6606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Time scale is too granular for occupancy  so Regression is likely to be noisier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0"/>
          <p:cNvSpPr txBox="1"/>
          <p:nvPr>
            <p:ph type="title"/>
          </p:nvPr>
        </p:nvSpPr>
        <p:spPr>
          <a:xfrm>
            <a:off x="199275" y="1874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Approach</a:t>
            </a:r>
            <a:r>
              <a:rPr lang="en"/>
              <a:t>/ Methodology</a:t>
            </a:r>
            <a:endParaRPr/>
          </a:p>
        </p:txBody>
      </p:sp>
      <p:sp>
        <p:nvSpPr>
          <p:cNvPr id="201" name="Google Shape;201;p30"/>
          <p:cNvSpPr txBox="1"/>
          <p:nvPr/>
        </p:nvSpPr>
        <p:spPr>
          <a:xfrm>
            <a:off x="269475" y="843575"/>
            <a:ext cx="6620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2" name="Google Shape;202;p30"/>
          <p:cNvSpPr txBox="1"/>
          <p:nvPr/>
        </p:nvSpPr>
        <p:spPr>
          <a:xfrm>
            <a:off x="339750" y="1031050"/>
            <a:ext cx="674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-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3" name="Google Shape;203;p30"/>
          <p:cNvSpPr/>
          <p:nvPr/>
        </p:nvSpPr>
        <p:spPr>
          <a:xfrm>
            <a:off x="339750" y="1804325"/>
            <a:ext cx="902100" cy="6078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EDA</a:t>
            </a:r>
            <a:endParaRPr/>
          </a:p>
        </p:txBody>
      </p:sp>
      <p:sp>
        <p:nvSpPr>
          <p:cNvPr id="204" name="Google Shape;204;p30"/>
          <p:cNvSpPr/>
          <p:nvPr/>
        </p:nvSpPr>
        <p:spPr>
          <a:xfrm>
            <a:off x="1839550" y="1804325"/>
            <a:ext cx="1083600" cy="6078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Preprocessing</a:t>
            </a:r>
            <a:endParaRPr/>
          </a:p>
        </p:txBody>
      </p:sp>
      <p:cxnSp>
        <p:nvCxnSpPr>
          <p:cNvPr id="205" name="Google Shape;205;p30"/>
          <p:cNvCxnSpPr>
            <a:stCxn id="203" idx="3"/>
            <a:endCxn id="204" idx="1"/>
          </p:cNvCxnSpPr>
          <p:nvPr/>
        </p:nvCxnSpPr>
        <p:spPr>
          <a:xfrm>
            <a:off x="1241850" y="2108225"/>
            <a:ext cx="597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6" name="Google Shape;206;p30"/>
          <p:cNvSpPr/>
          <p:nvPr/>
        </p:nvSpPr>
        <p:spPr>
          <a:xfrm>
            <a:off x="3503325" y="1804325"/>
            <a:ext cx="1137600" cy="6078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Engineering </a:t>
            </a:r>
            <a:endParaRPr/>
          </a:p>
        </p:txBody>
      </p:sp>
      <p:sp>
        <p:nvSpPr>
          <p:cNvPr id="207" name="Google Shape;207;p30"/>
          <p:cNvSpPr/>
          <p:nvPr/>
        </p:nvSpPr>
        <p:spPr>
          <a:xfrm>
            <a:off x="5088113" y="1804325"/>
            <a:ext cx="1007400" cy="6078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Modelling</a:t>
            </a:r>
            <a:endParaRPr/>
          </a:p>
        </p:txBody>
      </p:sp>
      <p:cxnSp>
        <p:nvCxnSpPr>
          <p:cNvPr id="208" name="Google Shape;208;p30"/>
          <p:cNvCxnSpPr>
            <a:stCxn id="206" idx="3"/>
            <a:endCxn id="207" idx="1"/>
          </p:cNvCxnSpPr>
          <p:nvPr/>
        </p:nvCxnSpPr>
        <p:spPr>
          <a:xfrm>
            <a:off x="4640925" y="2108225"/>
            <a:ext cx="447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9" name="Google Shape;209;p30"/>
          <p:cNvSpPr/>
          <p:nvPr/>
        </p:nvSpPr>
        <p:spPr>
          <a:xfrm>
            <a:off x="6542725" y="1807500"/>
            <a:ext cx="1083600" cy="6078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Evaluation</a:t>
            </a:r>
            <a:endParaRPr/>
          </a:p>
        </p:txBody>
      </p:sp>
      <p:cxnSp>
        <p:nvCxnSpPr>
          <p:cNvPr id="210" name="Google Shape;210;p30"/>
          <p:cNvCxnSpPr>
            <a:stCxn id="207" idx="3"/>
            <a:endCxn id="209" idx="1"/>
          </p:cNvCxnSpPr>
          <p:nvPr/>
        </p:nvCxnSpPr>
        <p:spPr>
          <a:xfrm>
            <a:off x="6095513" y="2108225"/>
            <a:ext cx="447300" cy="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1" name="Google Shape;211;p30"/>
          <p:cNvCxnSpPr>
            <a:stCxn id="204" idx="3"/>
            <a:endCxn id="206" idx="1"/>
          </p:cNvCxnSpPr>
          <p:nvPr/>
        </p:nvCxnSpPr>
        <p:spPr>
          <a:xfrm>
            <a:off x="2923150" y="2108225"/>
            <a:ext cx="580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2" name="Google Shape;212;p30"/>
          <p:cNvSpPr/>
          <p:nvPr/>
        </p:nvSpPr>
        <p:spPr>
          <a:xfrm>
            <a:off x="7889700" y="1804325"/>
            <a:ext cx="1286700" cy="6078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Explainability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(SHAP)</a:t>
            </a:r>
            <a:endParaRPr/>
          </a:p>
        </p:txBody>
      </p:sp>
      <p:cxnSp>
        <p:nvCxnSpPr>
          <p:cNvPr id="213" name="Google Shape;213;p30"/>
          <p:cNvCxnSpPr>
            <a:stCxn id="209" idx="3"/>
            <a:endCxn id="212" idx="1"/>
          </p:cNvCxnSpPr>
          <p:nvPr/>
        </p:nvCxnSpPr>
        <p:spPr>
          <a:xfrm flipH="1" rot="10800000">
            <a:off x="7626325" y="2108100"/>
            <a:ext cx="263400" cy="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1"/>
          <p:cNvSpPr txBox="1"/>
          <p:nvPr>
            <p:ph type="title"/>
          </p:nvPr>
        </p:nvSpPr>
        <p:spPr>
          <a:xfrm>
            <a:off x="199275" y="1874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Preprocessing</a:t>
            </a:r>
            <a:endParaRPr/>
          </a:p>
        </p:txBody>
      </p:sp>
      <p:sp>
        <p:nvSpPr>
          <p:cNvPr id="219" name="Google Shape;219;p31"/>
          <p:cNvSpPr txBox="1"/>
          <p:nvPr/>
        </p:nvSpPr>
        <p:spPr>
          <a:xfrm>
            <a:off x="306075" y="1029200"/>
            <a:ext cx="83070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- </a:t>
            </a:r>
            <a:r>
              <a:rPr lang="en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No encoding required - All data is numerical</a:t>
            </a:r>
            <a:endParaRPr sz="1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- </a:t>
            </a:r>
            <a:r>
              <a:rPr lang="en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Convert timestamp to datetime</a:t>
            </a:r>
            <a:endParaRPr sz="1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- Feature </a:t>
            </a:r>
            <a:r>
              <a:rPr lang="en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Scaling is required for KNN</a:t>
            </a:r>
            <a:endParaRPr sz="1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- </a:t>
            </a:r>
            <a:r>
              <a:rPr lang="en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Outlier detection was basic but can be improved by InterQuartile Ranges (Tukey’s)</a:t>
            </a:r>
            <a:endParaRPr sz="1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 txBox="1"/>
          <p:nvPr>
            <p:ph type="title"/>
          </p:nvPr>
        </p:nvSpPr>
        <p:spPr>
          <a:xfrm>
            <a:off x="311700" y="187375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92" name="Google Shape;92;p14"/>
          <p:cNvSpPr txBox="1"/>
          <p:nvPr/>
        </p:nvSpPr>
        <p:spPr>
          <a:xfrm>
            <a:off x="398350" y="984175"/>
            <a:ext cx="61980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- Introduction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- Exploratory Data Analysts(EDA)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- Preprocessing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- Q1 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- Q2 - Problem Formulation 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- Q2 - Modelling &amp; Results 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- Q3 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- Future Work 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2"/>
          <p:cNvSpPr txBox="1"/>
          <p:nvPr>
            <p:ph type="title"/>
          </p:nvPr>
        </p:nvSpPr>
        <p:spPr>
          <a:xfrm>
            <a:off x="199275" y="1874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Engineering</a:t>
            </a:r>
            <a:endParaRPr/>
          </a:p>
        </p:txBody>
      </p:sp>
      <p:sp>
        <p:nvSpPr>
          <p:cNvPr id="225" name="Google Shape;225;p32"/>
          <p:cNvSpPr txBox="1"/>
          <p:nvPr/>
        </p:nvSpPr>
        <p:spPr>
          <a:xfrm>
            <a:off x="306075" y="1029200"/>
            <a:ext cx="8307000" cy="26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Time features:</a:t>
            </a:r>
            <a:endParaRPr sz="1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DayOfWeek</a:t>
            </a:r>
            <a:endParaRPr sz="1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DayOfMonth</a:t>
            </a:r>
            <a:endParaRPr sz="1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HourOfDay</a:t>
            </a:r>
            <a:endParaRPr sz="1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MinuteOfHour</a:t>
            </a:r>
            <a:endParaRPr sz="1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Location features:</a:t>
            </a:r>
            <a:endParaRPr sz="1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Whether location is a hotspot or not </a:t>
            </a:r>
            <a:endParaRPr sz="1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3"/>
          <p:cNvSpPr txBox="1"/>
          <p:nvPr>
            <p:ph type="title"/>
          </p:nvPr>
        </p:nvSpPr>
        <p:spPr>
          <a:xfrm>
            <a:off x="199275" y="1874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Engineering - Day of the week </a:t>
            </a:r>
            <a:endParaRPr/>
          </a:p>
        </p:txBody>
      </p:sp>
      <p:sp>
        <p:nvSpPr>
          <p:cNvPr id="231" name="Google Shape;231;p33"/>
          <p:cNvSpPr txBox="1"/>
          <p:nvPr/>
        </p:nvSpPr>
        <p:spPr>
          <a:xfrm>
            <a:off x="306075" y="1029200"/>
            <a:ext cx="8307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2" name="Google Shape;23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6075" y="795200"/>
            <a:ext cx="8307001" cy="43080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4"/>
          <p:cNvSpPr txBox="1"/>
          <p:nvPr>
            <p:ph type="title"/>
          </p:nvPr>
        </p:nvSpPr>
        <p:spPr>
          <a:xfrm>
            <a:off x="199275" y="1874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Engineering - Day of the week </a:t>
            </a:r>
            <a:endParaRPr/>
          </a:p>
        </p:txBody>
      </p:sp>
      <p:sp>
        <p:nvSpPr>
          <p:cNvPr id="238" name="Google Shape;238;p34"/>
          <p:cNvSpPr txBox="1"/>
          <p:nvPr/>
        </p:nvSpPr>
        <p:spPr>
          <a:xfrm>
            <a:off x="306075" y="1029200"/>
            <a:ext cx="8307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9" name="Google Shape;23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94725"/>
            <a:ext cx="8839201" cy="30923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5"/>
          <p:cNvSpPr txBox="1"/>
          <p:nvPr>
            <p:ph type="title"/>
          </p:nvPr>
        </p:nvSpPr>
        <p:spPr>
          <a:xfrm>
            <a:off x="199275" y="1874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Engineering - Occupancy hotspots</a:t>
            </a:r>
            <a:endParaRPr/>
          </a:p>
        </p:txBody>
      </p:sp>
      <p:sp>
        <p:nvSpPr>
          <p:cNvPr id="245" name="Google Shape;245;p35"/>
          <p:cNvSpPr txBox="1"/>
          <p:nvPr/>
        </p:nvSpPr>
        <p:spPr>
          <a:xfrm>
            <a:off x="306075" y="1029200"/>
            <a:ext cx="8307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46" name="Google Shape;24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6075" y="916050"/>
            <a:ext cx="8177375" cy="4064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6"/>
          <p:cNvSpPr txBox="1"/>
          <p:nvPr>
            <p:ph type="title"/>
          </p:nvPr>
        </p:nvSpPr>
        <p:spPr>
          <a:xfrm>
            <a:off x="199275" y="1874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Engineering - Occupancy hotspots</a:t>
            </a:r>
            <a:endParaRPr/>
          </a:p>
        </p:txBody>
      </p:sp>
      <p:sp>
        <p:nvSpPr>
          <p:cNvPr id="252" name="Google Shape;252;p36"/>
          <p:cNvSpPr txBox="1"/>
          <p:nvPr/>
        </p:nvSpPr>
        <p:spPr>
          <a:xfrm>
            <a:off x="306075" y="1029200"/>
            <a:ext cx="8307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53" name="Google Shape;25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6075" y="1184300"/>
            <a:ext cx="7564775" cy="3760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9925" y="795200"/>
            <a:ext cx="8424150" cy="437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7"/>
          <p:cNvSpPr txBox="1"/>
          <p:nvPr>
            <p:ph type="title"/>
          </p:nvPr>
        </p:nvSpPr>
        <p:spPr>
          <a:xfrm>
            <a:off x="598100" y="1882872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Q2 - Modelling &amp; Results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199275" y="1874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Modelling &amp; Results</a:t>
            </a:r>
            <a:endParaRPr/>
          </a:p>
        </p:txBody>
      </p:sp>
      <p:sp>
        <p:nvSpPr>
          <p:cNvPr id="265" name="Google Shape;265;p38"/>
          <p:cNvSpPr txBox="1"/>
          <p:nvPr/>
        </p:nvSpPr>
        <p:spPr>
          <a:xfrm>
            <a:off x="306075" y="1029200"/>
            <a:ext cx="8307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6" name="Google Shape;266;p38"/>
          <p:cNvSpPr txBox="1"/>
          <p:nvPr/>
        </p:nvSpPr>
        <p:spPr>
          <a:xfrm>
            <a:off x="306075" y="878550"/>
            <a:ext cx="7628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67" name="Google Shape;26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01850"/>
            <a:ext cx="8839200" cy="17982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9"/>
          <p:cNvSpPr txBox="1"/>
          <p:nvPr>
            <p:ph type="title"/>
          </p:nvPr>
        </p:nvSpPr>
        <p:spPr>
          <a:xfrm>
            <a:off x="199275" y="1874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Modelling &amp; Results</a:t>
            </a:r>
            <a:endParaRPr/>
          </a:p>
        </p:txBody>
      </p:sp>
      <p:sp>
        <p:nvSpPr>
          <p:cNvPr id="273" name="Google Shape;273;p39"/>
          <p:cNvSpPr txBox="1"/>
          <p:nvPr/>
        </p:nvSpPr>
        <p:spPr>
          <a:xfrm>
            <a:off x="306075" y="1029200"/>
            <a:ext cx="8307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4" name="Google Shape;274;p39"/>
          <p:cNvSpPr txBox="1"/>
          <p:nvPr/>
        </p:nvSpPr>
        <p:spPr>
          <a:xfrm>
            <a:off x="306075" y="878550"/>
            <a:ext cx="7628100" cy="31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Models that we consider:</a:t>
            </a:r>
            <a:endParaRPr sz="1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"/>
              <a:buChar char="-"/>
            </a:pPr>
            <a:r>
              <a:rPr lang="en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KNN</a:t>
            </a:r>
            <a:endParaRPr sz="1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"/>
              <a:buChar char="-"/>
            </a:pPr>
            <a:r>
              <a:rPr lang="en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XGBoost </a:t>
            </a:r>
            <a:endParaRPr sz="1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KNN is chosen because it can measure distance between </a:t>
            </a:r>
            <a:endParaRPr sz="1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9900"/>
                </a:solidFill>
                <a:latin typeface="Roboto"/>
                <a:ea typeface="Roboto"/>
                <a:cs typeface="Roboto"/>
                <a:sym typeface="Roboto"/>
              </a:rPr>
              <a:t>- Cons - We won’t get probability on the predicted target. </a:t>
            </a:r>
            <a:endParaRPr sz="1600">
              <a:solidFill>
                <a:srgbClr val="FF99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class_weights are applied to the models </a:t>
            </a:r>
            <a:endParaRPr sz="1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75" name="Google Shape;27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09050" y="2635600"/>
            <a:ext cx="3587951" cy="250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0"/>
          <p:cNvSpPr txBox="1"/>
          <p:nvPr>
            <p:ph type="title"/>
          </p:nvPr>
        </p:nvSpPr>
        <p:spPr>
          <a:xfrm>
            <a:off x="199275" y="1874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XGBoost</a:t>
            </a:r>
            <a:endParaRPr/>
          </a:p>
        </p:txBody>
      </p:sp>
      <p:sp>
        <p:nvSpPr>
          <p:cNvPr id="281" name="Google Shape;281;p40"/>
          <p:cNvSpPr txBox="1"/>
          <p:nvPr/>
        </p:nvSpPr>
        <p:spPr>
          <a:xfrm>
            <a:off x="269475" y="843575"/>
            <a:ext cx="6620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82" name="Google Shape;28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9475" y="996200"/>
            <a:ext cx="7911055" cy="3564025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40"/>
          <p:cNvSpPr txBox="1"/>
          <p:nvPr/>
        </p:nvSpPr>
        <p:spPr>
          <a:xfrm>
            <a:off x="5123400" y="4672250"/>
            <a:ext cx="402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*from XGBoost official Documentation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1"/>
          <p:cNvSpPr txBox="1"/>
          <p:nvPr>
            <p:ph type="title"/>
          </p:nvPr>
        </p:nvSpPr>
        <p:spPr>
          <a:xfrm>
            <a:off x="199275" y="1874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KNN</a:t>
            </a:r>
            <a:endParaRPr/>
          </a:p>
        </p:txBody>
      </p:sp>
      <p:sp>
        <p:nvSpPr>
          <p:cNvPr id="289" name="Google Shape;289;p41"/>
          <p:cNvSpPr txBox="1"/>
          <p:nvPr/>
        </p:nvSpPr>
        <p:spPr>
          <a:xfrm>
            <a:off x="269475" y="843575"/>
            <a:ext cx="6620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0" name="Google Shape;290;p41"/>
          <p:cNvSpPr txBox="1"/>
          <p:nvPr/>
        </p:nvSpPr>
        <p:spPr>
          <a:xfrm>
            <a:off x="5123400" y="4672250"/>
            <a:ext cx="402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91" name="Google Shape;29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9475" y="955825"/>
            <a:ext cx="4362760" cy="3716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 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2"/>
          <p:cNvSpPr txBox="1"/>
          <p:nvPr>
            <p:ph type="title"/>
          </p:nvPr>
        </p:nvSpPr>
        <p:spPr>
          <a:xfrm>
            <a:off x="199275" y="1874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Check if the model overfits/underfits</a:t>
            </a:r>
            <a:endParaRPr/>
          </a:p>
        </p:txBody>
      </p:sp>
      <p:sp>
        <p:nvSpPr>
          <p:cNvPr id="297" name="Google Shape;297;p42"/>
          <p:cNvSpPr txBox="1"/>
          <p:nvPr/>
        </p:nvSpPr>
        <p:spPr>
          <a:xfrm>
            <a:off x="269475" y="843575"/>
            <a:ext cx="6620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98" name="Google Shape;298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9850" y="1122450"/>
            <a:ext cx="5340196" cy="3564026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42"/>
          <p:cNvSpPr txBox="1"/>
          <p:nvPr/>
        </p:nvSpPr>
        <p:spPr>
          <a:xfrm>
            <a:off x="6033950" y="1511425"/>
            <a:ext cx="2858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0" name="Google Shape;300;p42"/>
          <p:cNvSpPr txBox="1"/>
          <p:nvPr/>
        </p:nvSpPr>
        <p:spPr>
          <a:xfrm>
            <a:off x="6118800" y="1521000"/>
            <a:ext cx="1881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JUST AN EXAMPLE - not computed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3"/>
          <p:cNvSpPr txBox="1"/>
          <p:nvPr>
            <p:ph type="title"/>
          </p:nvPr>
        </p:nvSpPr>
        <p:spPr>
          <a:xfrm>
            <a:off x="199275" y="1874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GridSearch - Hyperparameter tuning</a:t>
            </a:r>
            <a:endParaRPr/>
          </a:p>
        </p:txBody>
      </p:sp>
      <p:sp>
        <p:nvSpPr>
          <p:cNvPr id="306" name="Google Shape;306;p43"/>
          <p:cNvSpPr txBox="1"/>
          <p:nvPr/>
        </p:nvSpPr>
        <p:spPr>
          <a:xfrm>
            <a:off x="269475" y="843575"/>
            <a:ext cx="66201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Find the optimal parameters for the model </a:t>
            </a:r>
            <a:endParaRPr sz="1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- Time consuming</a:t>
            </a:r>
            <a:endParaRPr sz="1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07" name="Google Shape;307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35825" y="3341725"/>
            <a:ext cx="5207552" cy="1523100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43"/>
          <p:cNvSpPr txBox="1"/>
          <p:nvPr/>
        </p:nvSpPr>
        <p:spPr>
          <a:xfrm>
            <a:off x="351500" y="2694775"/>
            <a:ext cx="15933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m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ax_depth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N_estimators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K - KNN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4"/>
          <p:cNvSpPr txBox="1"/>
          <p:nvPr>
            <p:ph type="title"/>
          </p:nvPr>
        </p:nvSpPr>
        <p:spPr>
          <a:xfrm>
            <a:off x="199275" y="1874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</a:t>
            </a:r>
            <a:endParaRPr/>
          </a:p>
        </p:txBody>
      </p:sp>
      <p:sp>
        <p:nvSpPr>
          <p:cNvPr id="314" name="Google Shape;314;p44"/>
          <p:cNvSpPr txBox="1"/>
          <p:nvPr/>
        </p:nvSpPr>
        <p:spPr>
          <a:xfrm>
            <a:off x="199275" y="3514950"/>
            <a:ext cx="4969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15" name="Google Shape;315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275" y="992800"/>
            <a:ext cx="6143200" cy="199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68467" y="2724150"/>
            <a:ext cx="3799505" cy="241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45"/>
          <p:cNvSpPr txBox="1"/>
          <p:nvPr>
            <p:ph type="title"/>
          </p:nvPr>
        </p:nvSpPr>
        <p:spPr>
          <a:xfrm>
            <a:off x="199275" y="1874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AUROC curves</a:t>
            </a:r>
            <a:endParaRPr/>
          </a:p>
        </p:txBody>
      </p:sp>
      <p:sp>
        <p:nvSpPr>
          <p:cNvPr id="322" name="Google Shape;322;p45"/>
          <p:cNvSpPr txBox="1"/>
          <p:nvPr/>
        </p:nvSpPr>
        <p:spPr>
          <a:xfrm>
            <a:off x="269475" y="843575"/>
            <a:ext cx="6620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" name="Google Shape;323;p45"/>
          <p:cNvSpPr txBox="1"/>
          <p:nvPr/>
        </p:nvSpPr>
        <p:spPr>
          <a:xfrm>
            <a:off x="5717625" y="1323050"/>
            <a:ext cx="3339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Model is not good at distinguishing b/w classes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24" name="Google Shape;324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9475" y="1104150"/>
            <a:ext cx="5303625" cy="364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46"/>
          <p:cNvSpPr txBox="1"/>
          <p:nvPr>
            <p:ph type="title"/>
          </p:nvPr>
        </p:nvSpPr>
        <p:spPr>
          <a:xfrm>
            <a:off x="199275" y="1874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sp>
        <p:nvSpPr>
          <p:cNvPr id="330" name="Google Shape;330;p46"/>
          <p:cNvSpPr txBox="1"/>
          <p:nvPr/>
        </p:nvSpPr>
        <p:spPr>
          <a:xfrm>
            <a:off x="269475" y="843575"/>
            <a:ext cx="8728800" cy="31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Routing logic: </a:t>
            </a:r>
            <a:endParaRPr sz="1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1. Given a lat long or the current lat long of the taxi</a:t>
            </a:r>
            <a:endParaRPr sz="1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2. Maximum km - (1-50 km), step = 1km</a:t>
            </a:r>
            <a:endParaRPr sz="1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3. Bearing/Direction - (0-360 degrees) - 0,  90, 180, 270, 360</a:t>
            </a:r>
            <a:endParaRPr sz="1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4. Time and location factors </a:t>
            </a:r>
            <a:endParaRPr sz="1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Generate a set of test data for the model and predict where the passenger is likely to hail a cab from the pre trained model. </a:t>
            </a:r>
            <a:endParaRPr sz="1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7"/>
          <p:cNvSpPr txBox="1"/>
          <p:nvPr>
            <p:ph type="title"/>
          </p:nvPr>
        </p:nvSpPr>
        <p:spPr>
          <a:xfrm>
            <a:off x="199275" y="1874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sp>
        <p:nvSpPr>
          <p:cNvPr id="336" name="Google Shape;336;p47"/>
          <p:cNvSpPr txBox="1"/>
          <p:nvPr/>
        </p:nvSpPr>
        <p:spPr>
          <a:xfrm>
            <a:off x="269475" y="843575"/>
            <a:ext cx="8728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7" name="Google Shape;337;p47"/>
          <p:cNvSpPr txBox="1"/>
          <p:nvPr/>
        </p:nvSpPr>
        <p:spPr>
          <a:xfrm>
            <a:off x="269475" y="859025"/>
            <a:ext cx="7906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8" name="Google Shape;338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275" y="1054841"/>
            <a:ext cx="8839200" cy="31274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19987"/>
            <a:ext cx="8799151" cy="34711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48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Roadmap / </a:t>
            </a:r>
            <a:r>
              <a:rPr lang="en"/>
              <a:t>Future Work 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49"/>
          <p:cNvSpPr txBox="1"/>
          <p:nvPr>
            <p:ph type="title"/>
          </p:nvPr>
        </p:nvSpPr>
        <p:spPr>
          <a:xfrm>
            <a:off x="199275" y="1874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Roadmap</a:t>
            </a:r>
            <a:endParaRPr/>
          </a:p>
        </p:txBody>
      </p:sp>
      <p:sp>
        <p:nvSpPr>
          <p:cNvPr id="350" name="Google Shape;350;p49"/>
          <p:cNvSpPr txBox="1"/>
          <p:nvPr/>
        </p:nvSpPr>
        <p:spPr>
          <a:xfrm>
            <a:off x="269650" y="1005200"/>
            <a:ext cx="7896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- Build location features.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 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50"/>
          <p:cNvSpPr txBox="1"/>
          <p:nvPr>
            <p:ph type="title"/>
          </p:nvPr>
        </p:nvSpPr>
        <p:spPr>
          <a:xfrm>
            <a:off x="199275" y="1874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work</a:t>
            </a:r>
            <a:endParaRPr/>
          </a:p>
        </p:txBody>
      </p:sp>
      <p:sp>
        <p:nvSpPr>
          <p:cNvPr id="356" name="Google Shape;356;p50"/>
          <p:cNvSpPr txBox="1"/>
          <p:nvPr/>
        </p:nvSpPr>
        <p:spPr>
          <a:xfrm>
            <a:off x="269650" y="1005200"/>
            <a:ext cx="78966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-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Improve Prediction logic with more features and Hyperparameter Tuning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- Figure out why model is not well trained using SHAP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- Modularize the code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- Causality Analysis measuring the relationship between feature and target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-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Causal Interpretation of Black-Box Models - Stanford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-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PDP and ALE plots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-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Verify results with an expert of the domain knowledge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51"/>
          <p:cNvSpPr txBox="1"/>
          <p:nvPr>
            <p:ph type="title"/>
          </p:nvPr>
        </p:nvSpPr>
        <p:spPr>
          <a:xfrm>
            <a:off x="598100" y="1882872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Q3 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6"/>
          <p:cNvSpPr txBox="1"/>
          <p:nvPr>
            <p:ph type="title"/>
          </p:nvPr>
        </p:nvSpPr>
        <p:spPr>
          <a:xfrm>
            <a:off x="199275" y="1874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</a:t>
            </a:r>
            <a:endParaRPr/>
          </a:p>
        </p:txBody>
      </p:sp>
      <p:sp>
        <p:nvSpPr>
          <p:cNvPr id="103" name="Google Shape;103;p16"/>
          <p:cNvSpPr txBox="1"/>
          <p:nvPr/>
        </p:nvSpPr>
        <p:spPr>
          <a:xfrm>
            <a:off x="281200" y="972450"/>
            <a:ext cx="6104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292929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" name="Google Shape;104;p16"/>
          <p:cNvSpPr txBox="1"/>
          <p:nvPr/>
        </p:nvSpPr>
        <p:spPr>
          <a:xfrm flipH="1">
            <a:off x="281200" y="972450"/>
            <a:ext cx="8940300" cy="40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this data science challenge, you are provided with a dataset containing mobility traces of ~500 taxi cabs in San Francisco collected over ~30 days. The format of each </a:t>
            </a:r>
            <a:r>
              <a:rPr b="1" lang="en"/>
              <a:t>mobility trace file i</a:t>
            </a:r>
            <a:r>
              <a:rPr lang="en"/>
              <a:t>s the following - each line contains [latitude, longitude, occupancy, time], e.g.: [37.75134 -122.39488 0 1213084687], where latitude and longitude are in decimal degrees, occupancy shows if a cab has a fare (1 = occupied, 0 = free) and time is in UNIX epoch format.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goal of this data science challenge is twofold: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 To calculate the potential for a yearly reduction in CO2 emissions, caused by the taxi cabs roaming without passengers. In your calculation please assume that the taxicab fleet is changing at the rate of 15% per month (from combustion engine-powered vehicles to electric vehicles). Assume also that the average passenger vehicle emits about 404 grams of CO2 per mile.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 To build a predictor for taxi drivers, predicting the next place a passenger will hail a cab.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 (Bonus question) Identify clusters of taxi cabs that you find being relevant from the taxi cab company point of view.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52"/>
          <p:cNvSpPr txBox="1"/>
          <p:nvPr>
            <p:ph type="title"/>
          </p:nvPr>
        </p:nvSpPr>
        <p:spPr>
          <a:xfrm>
            <a:off x="199275" y="1874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and Results with DBSCAN</a:t>
            </a:r>
            <a:endParaRPr/>
          </a:p>
        </p:txBody>
      </p:sp>
      <p:sp>
        <p:nvSpPr>
          <p:cNvPr id="367" name="Google Shape;367;p52"/>
          <p:cNvSpPr txBox="1"/>
          <p:nvPr/>
        </p:nvSpPr>
        <p:spPr>
          <a:xfrm>
            <a:off x="269650" y="1005200"/>
            <a:ext cx="789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68" name="Google Shape;368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28200"/>
            <a:ext cx="5941535" cy="343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53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Appendix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54"/>
          <p:cNvSpPr txBox="1"/>
          <p:nvPr>
            <p:ph type="title"/>
          </p:nvPr>
        </p:nvSpPr>
        <p:spPr>
          <a:xfrm>
            <a:off x="598100" y="154309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Explainability</a:t>
            </a:r>
            <a:endParaRPr/>
          </a:p>
        </p:txBody>
      </p:sp>
      <p:pic>
        <p:nvPicPr>
          <p:cNvPr id="379" name="Google Shape;379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97718" y="2642150"/>
            <a:ext cx="3646283" cy="2501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5"/>
          <p:cNvSpPr txBox="1"/>
          <p:nvPr>
            <p:ph type="title"/>
          </p:nvPr>
        </p:nvSpPr>
        <p:spPr>
          <a:xfrm>
            <a:off x="199275" y="1874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Permutation Importances</a:t>
            </a:r>
            <a:endParaRPr/>
          </a:p>
        </p:txBody>
      </p:sp>
      <p:pic>
        <p:nvPicPr>
          <p:cNvPr id="385" name="Google Shape;385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288" y="1465000"/>
            <a:ext cx="2760268" cy="3564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93875" y="1535987"/>
            <a:ext cx="5745748" cy="3422049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55"/>
          <p:cNvSpPr txBox="1"/>
          <p:nvPr/>
        </p:nvSpPr>
        <p:spPr>
          <a:xfrm>
            <a:off x="339775" y="4335025"/>
            <a:ext cx="2589300" cy="199200"/>
          </a:xfrm>
          <a:prstGeom prst="rect">
            <a:avLst/>
          </a:prstGeom>
          <a:noFill/>
          <a:ln cap="flat" cmpd="sng" w="3810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8" name="Google Shape;388;p55"/>
          <p:cNvSpPr txBox="1"/>
          <p:nvPr/>
        </p:nvSpPr>
        <p:spPr>
          <a:xfrm>
            <a:off x="269475" y="930000"/>
            <a:ext cx="6408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29292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56"/>
          <p:cNvSpPr txBox="1"/>
          <p:nvPr>
            <p:ph type="title"/>
          </p:nvPr>
        </p:nvSpPr>
        <p:spPr>
          <a:xfrm>
            <a:off x="199275" y="1874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SHAP - Summary for all classes</a:t>
            </a:r>
            <a:endParaRPr/>
          </a:p>
        </p:txBody>
      </p:sp>
      <p:pic>
        <p:nvPicPr>
          <p:cNvPr id="394" name="Google Shape;394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47600"/>
            <a:ext cx="3725724" cy="40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p56"/>
          <p:cNvSpPr txBox="1"/>
          <p:nvPr/>
        </p:nvSpPr>
        <p:spPr>
          <a:xfrm>
            <a:off x="4440525" y="3901550"/>
            <a:ext cx="2800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57"/>
          <p:cNvSpPr txBox="1"/>
          <p:nvPr>
            <p:ph type="title"/>
          </p:nvPr>
        </p:nvSpPr>
        <p:spPr>
          <a:xfrm>
            <a:off x="199275" y="1874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SHAP - decision plots </a:t>
            </a:r>
            <a:endParaRPr/>
          </a:p>
        </p:txBody>
      </p:sp>
      <p:pic>
        <p:nvPicPr>
          <p:cNvPr id="401" name="Google Shape;401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8074" y="847550"/>
            <a:ext cx="4868756" cy="4295950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p57"/>
          <p:cNvSpPr txBox="1"/>
          <p:nvPr/>
        </p:nvSpPr>
        <p:spPr>
          <a:xfrm>
            <a:off x="6069100" y="2050375"/>
            <a:ext cx="265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58"/>
          <p:cNvSpPr txBox="1"/>
          <p:nvPr>
            <p:ph type="title"/>
          </p:nvPr>
        </p:nvSpPr>
        <p:spPr>
          <a:xfrm>
            <a:off x="199275" y="1874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PDP plots</a:t>
            </a:r>
            <a:endParaRPr/>
          </a:p>
        </p:txBody>
      </p:sp>
      <p:pic>
        <p:nvPicPr>
          <p:cNvPr id="408" name="Google Shape;408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6325" y="924175"/>
            <a:ext cx="5277500" cy="40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Google Shape;409;p58"/>
          <p:cNvSpPr txBox="1"/>
          <p:nvPr/>
        </p:nvSpPr>
        <p:spPr>
          <a:xfrm>
            <a:off x="5816400" y="1725150"/>
            <a:ext cx="3327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-"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59"/>
          <p:cNvSpPr txBox="1"/>
          <p:nvPr>
            <p:ph type="title"/>
          </p:nvPr>
        </p:nvSpPr>
        <p:spPr>
          <a:xfrm>
            <a:off x="199275" y="1874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 Canvas </a:t>
            </a:r>
            <a:endParaRPr/>
          </a:p>
        </p:txBody>
      </p:sp>
      <p:pic>
        <p:nvPicPr>
          <p:cNvPr id="415" name="Google Shape;415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47600"/>
            <a:ext cx="5232765" cy="40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60"/>
          <p:cNvSpPr txBox="1"/>
          <p:nvPr>
            <p:ph type="title"/>
          </p:nvPr>
        </p:nvSpPr>
        <p:spPr>
          <a:xfrm>
            <a:off x="199275" y="1874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work</a:t>
            </a:r>
            <a:endParaRPr/>
          </a:p>
        </p:txBody>
      </p:sp>
      <p:sp>
        <p:nvSpPr>
          <p:cNvPr id="421" name="Google Shape;421;p60"/>
          <p:cNvSpPr txBox="1"/>
          <p:nvPr/>
        </p:nvSpPr>
        <p:spPr>
          <a:xfrm>
            <a:off x="304800" y="795200"/>
            <a:ext cx="6584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AutoNum type="arabicPeriod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GPS data could be enriched 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22" name="Google Shape;422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1195400"/>
            <a:ext cx="7381150" cy="2104375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p60"/>
          <p:cNvSpPr txBox="1"/>
          <p:nvPr/>
        </p:nvSpPr>
        <p:spPr>
          <a:xfrm>
            <a:off x="304800" y="3617975"/>
            <a:ext cx="7896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2. Improve Prediction logic with more features and Hyperparameter Tuning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3. Tidy up code a bit more - break Models notebook into smaller modules.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7"/>
          <p:cNvSpPr txBox="1"/>
          <p:nvPr>
            <p:ph type="title"/>
          </p:nvPr>
        </p:nvSpPr>
        <p:spPr>
          <a:xfrm>
            <a:off x="199275" y="1874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Evaluation criteria </a:t>
            </a:r>
            <a:endParaRPr/>
          </a:p>
        </p:txBody>
      </p:sp>
      <p:sp>
        <p:nvSpPr>
          <p:cNvPr id="110" name="Google Shape;110;p17"/>
          <p:cNvSpPr txBox="1"/>
          <p:nvPr/>
        </p:nvSpPr>
        <p:spPr>
          <a:xfrm>
            <a:off x="281200" y="972450"/>
            <a:ext cx="8438700" cy="28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29292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Exploratory data analysis </a:t>
            </a:r>
            <a:endParaRPr sz="1600">
              <a:solidFill>
                <a:srgbClr val="292929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292929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29292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Preprocessing </a:t>
            </a:r>
            <a:endParaRPr sz="1600">
              <a:solidFill>
                <a:srgbClr val="292929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292929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29292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Modeling techniques that you used to build your predictor</a:t>
            </a:r>
            <a:endParaRPr sz="1600">
              <a:solidFill>
                <a:srgbClr val="292929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292929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29292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metrics and methods used to quantify the performance of your prediction</a:t>
            </a:r>
            <a:endParaRPr sz="1600">
              <a:solidFill>
                <a:srgbClr val="292929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292929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292929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29292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Coding Practices: </a:t>
            </a:r>
            <a:endParaRPr b="1" sz="1600">
              <a:solidFill>
                <a:srgbClr val="292929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29292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We try and follow coding principles like DNR and PEP-8 guidelines as much as possible.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8"/>
          <p:cNvSpPr txBox="1"/>
          <p:nvPr>
            <p:ph type="title"/>
          </p:nvPr>
        </p:nvSpPr>
        <p:spPr>
          <a:xfrm>
            <a:off x="199275" y="1874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</a:t>
            </a:r>
            <a:endParaRPr/>
          </a:p>
        </p:txBody>
      </p:sp>
      <p:sp>
        <p:nvSpPr>
          <p:cNvPr id="116" name="Google Shape;116;p18"/>
          <p:cNvSpPr txBox="1"/>
          <p:nvPr/>
        </p:nvSpPr>
        <p:spPr>
          <a:xfrm>
            <a:off x="281200" y="972450"/>
            <a:ext cx="8241000" cy="21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29292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training data consists of </a:t>
            </a:r>
            <a:r>
              <a:rPr lang="en" sz="1600">
                <a:solidFill>
                  <a:srgbClr val="29292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mobility traces of </a:t>
            </a:r>
            <a:r>
              <a:rPr b="1" lang="en" sz="1600">
                <a:solidFill>
                  <a:srgbClr val="29292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537</a:t>
            </a:r>
            <a:r>
              <a:rPr lang="en" sz="1600">
                <a:solidFill>
                  <a:srgbClr val="29292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taxi cabs in San Francisco collected over ~30 days making a large dataset. </a:t>
            </a:r>
            <a:endParaRPr sz="1600">
              <a:solidFill>
                <a:srgbClr val="292929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292929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29292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We limit our analysis to ~100 taxi cabs due to infrastructure constraints . </a:t>
            </a:r>
            <a:endParaRPr sz="1600">
              <a:solidFill>
                <a:srgbClr val="292929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292929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292929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29292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0  - 55.29%</a:t>
            </a:r>
            <a:endParaRPr sz="1600">
              <a:solidFill>
                <a:srgbClr val="292929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29292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1  - 44.70%</a:t>
            </a:r>
            <a:endParaRPr sz="1600">
              <a:solidFill>
                <a:srgbClr val="292929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9"/>
          <p:cNvSpPr txBox="1"/>
          <p:nvPr>
            <p:ph type="title"/>
          </p:nvPr>
        </p:nvSpPr>
        <p:spPr>
          <a:xfrm>
            <a:off x="598100" y="1882872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Exploratory Data Analysis(EDA)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0"/>
          <p:cNvSpPr txBox="1"/>
          <p:nvPr>
            <p:ph type="title"/>
          </p:nvPr>
        </p:nvSpPr>
        <p:spPr>
          <a:xfrm>
            <a:off x="199275" y="1874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Pandas-profiling and sweetviz py packages</a:t>
            </a:r>
            <a:endParaRPr/>
          </a:p>
        </p:txBody>
      </p:sp>
      <p:sp>
        <p:nvSpPr>
          <p:cNvPr id="127" name="Google Shape;127;p20"/>
          <p:cNvSpPr txBox="1"/>
          <p:nvPr/>
        </p:nvSpPr>
        <p:spPr>
          <a:xfrm>
            <a:off x="269475" y="767375"/>
            <a:ext cx="6620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8" name="Google Shape;128;p20"/>
          <p:cNvSpPr txBox="1"/>
          <p:nvPr/>
        </p:nvSpPr>
        <p:spPr>
          <a:xfrm>
            <a:off x="351500" y="995900"/>
            <a:ext cx="87405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Roboto"/>
                <a:ea typeface="Roboto"/>
                <a:cs typeface="Roboto"/>
                <a:sym typeface="Roboto"/>
              </a:rPr>
              <a:t>(Don’t reinvent the wheel)</a:t>
            </a:r>
            <a:endParaRPr i="1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We used some external py packages like `pandas-profiling` and `sweetviz` to expedite our Exploratory Data Analysis. They provide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- Quantile and descriptive statistics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- Feature properties like Cardinality, Missing values and number of Zeros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- Interactions: the relationship between two variables in the data frame as scatter plots.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1"/>
          <p:cNvSpPr txBox="1"/>
          <p:nvPr>
            <p:ph type="title"/>
          </p:nvPr>
        </p:nvSpPr>
        <p:spPr>
          <a:xfrm>
            <a:off x="199275" y="1874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Pandas-profiling </a:t>
            </a:r>
            <a:endParaRPr/>
          </a:p>
        </p:txBody>
      </p:sp>
      <p:sp>
        <p:nvSpPr>
          <p:cNvPr id="134" name="Google Shape;134;p21"/>
          <p:cNvSpPr txBox="1"/>
          <p:nvPr/>
        </p:nvSpPr>
        <p:spPr>
          <a:xfrm>
            <a:off x="269475" y="767375"/>
            <a:ext cx="6620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5" name="Google Shape;135;p21"/>
          <p:cNvSpPr txBox="1"/>
          <p:nvPr/>
        </p:nvSpPr>
        <p:spPr>
          <a:xfrm>
            <a:off x="351500" y="995900"/>
            <a:ext cx="8740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6" name="Google Shape;13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1500" y="1118900"/>
            <a:ext cx="6162515" cy="3442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